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78" r:id="rId1"/>
  </p:sldMasterIdLst>
  <p:notesMasterIdLst>
    <p:notesMasterId r:id="rId17"/>
  </p:notesMasterIdLst>
  <p:sldIdLst>
    <p:sldId id="256" r:id="rId2"/>
    <p:sldId id="266" r:id="rId3"/>
    <p:sldId id="268" r:id="rId4"/>
    <p:sldId id="257" r:id="rId5"/>
    <p:sldId id="261" r:id="rId6"/>
    <p:sldId id="260" r:id="rId7"/>
    <p:sldId id="262" r:id="rId8"/>
    <p:sldId id="271" r:id="rId9"/>
    <p:sldId id="270" r:id="rId10"/>
    <p:sldId id="269" r:id="rId11"/>
    <p:sldId id="258" r:id="rId12"/>
    <p:sldId id="259" r:id="rId13"/>
    <p:sldId id="267" r:id="rId14"/>
    <p:sldId id="264" r:id="rId15"/>
    <p:sldId id="265" r:id="rId1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18"/>
      <p:bold r:id="rId19"/>
      <p:italic r:id="rId20"/>
      <p:boldItalic r:id="rId21"/>
    </p:embeddedFont>
    <p:embeddedFont>
      <p:font typeface="Open Sans SemiBold" panose="020B0606030504020204" pitchFamily="34" charset="0"/>
      <p:regular r:id="rId22"/>
      <p:bold r:id="rId23"/>
      <p:italic r:id="rId24"/>
      <p:boldItalic r:id="rId25"/>
    </p:embeddedFont>
    <p:embeddedFont>
      <p:font typeface="Oswald" pitchFamily="2" charset="77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8"/>
    <p:restoredTop sz="94671"/>
  </p:normalViewPr>
  <p:slideViewPr>
    <p:cSldViewPr snapToGrid="0">
      <p:cViewPr>
        <p:scale>
          <a:sx n="138" d="100"/>
          <a:sy n="138" d="100"/>
        </p:scale>
        <p:origin x="280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f981d590a_2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g6f981d590a_2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8" name="Google Shape;188;g6f981d590a_2_1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f981d590a_2_1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g6f981d590a_2_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6f981d590a_2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6f981d590a_2_19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3" name="Google Shape;233;g6f981d590a_2_1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f981d590a_2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g6f981d590a_2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g6f981d590a_2_1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6f981d590a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g6f981d590a_2_2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g6f981d590a_2_2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6f981d590a_2_1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1" name="Google Shape;201;g6f981d590a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6f981d590a_2_1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10 minutes, report out popcorn style</a:t>
            </a:r>
            <a:endParaRPr/>
          </a:p>
        </p:txBody>
      </p:sp>
      <p:sp>
        <p:nvSpPr>
          <p:cNvPr id="210" name="Google Shape;210;g6f981d590a_2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f981d590a_2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1" name="Google Shape;271;g6f981d590a_2_2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g6f981d590a_2_2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f981d590a_2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7" name="Google Shape;277;g6f981d590a_2_2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8" name="Google Shape;278;g6f981d590a_2_2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/>
          <p:nvPr/>
        </p:nvSpPr>
        <p:spPr>
          <a:xfrm>
            <a:off x="-400050" y="792957"/>
            <a:ext cx="9944100" cy="3557588"/>
          </a:xfrm>
          <a:prstGeom prst="rect">
            <a:avLst/>
          </a:prstGeom>
          <a:solidFill>
            <a:srgbClr val="A1093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and Content">
  <p:cSld name="21_Title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/>
          <p:nvPr/>
        </p:nvSpPr>
        <p:spPr>
          <a:xfrm>
            <a:off x="2596243" y="0"/>
            <a:ext cx="6547757" cy="504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3"/>
          <p:cNvSpPr/>
          <p:nvPr/>
        </p:nvSpPr>
        <p:spPr>
          <a:xfrm>
            <a:off x="0" y="1886545"/>
            <a:ext cx="2596243" cy="1268016"/>
          </a:xfrm>
          <a:prstGeom prst="rect">
            <a:avLst/>
          </a:prstGeom>
          <a:solidFill>
            <a:srgbClr val="A1093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128588" y="2023466"/>
            <a:ext cx="2353355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2841172" y="414338"/>
            <a:ext cx="6045653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and Content">
  <p:cSld name="10_Title and Conten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>
            <a:off x="4371975" y="0"/>
            <a:ext cx="4772025" cy="504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4"/>
          <p:cNvSpPr/>
          <p:nvPr/>
        </p:nvSpPr>
        <p:spPr>
          <a:xfrm>
            <a:off x="0" y="1886545"/>
            <a:ext cx="4371975" cy="1268016"/>
          </a:xfrm>
          <a:prstGeom prst="rect">
            <a:avLst/>
          </a:prstGeom>
          <a:solidFill>
            <a:srgbClr val="A1093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24"/>
          <p:cNvSpPr txBox="1">
            <a:spLocks noGrp="1"/>
          </p:cNvSpPr>
          <p:nvPr>
            <p:ph type="title"/>
          </p:nvPr>
        </p:nvSpPr>
        <p:spPr>
          <a:xfrm>
            <a:off x="128588" y="2023466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4"/>
          <p:cNvSpPr txBox="1">
            <a:spLocks noGrp="1"/>
          </p:cNvSpPr>
          <p:nvPr>
            <p:ph type="body" idx="1"/>
          </p:nvPr>
        </p:nvSpPr>
        <p:spPr>
          <a:xfrm>
            <a:off x="4629150" y="414338"/>
            <a:ext cx="4257675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4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and Content">
  <p:cSld name="11_Title and Conten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/>
          <p:nvPr/>
        </p:nvSpPr>
        <p:spPr>
          <a:xfrm>
            <a:off x="4371975" y="0"/>
            <a:ext cx="4772025" cy="504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25"/>
          <p:cNvSpPr/>
          <p:nvPr/>
        </p:nvSpPr>
        <p:spPr>
          <a:xfrm>
            <a:off x="0" y="1886544"/>
            <a:ext cx="4371975" cy="1268016"/>
          </a:xfrm>
          <a:prstGeom prst="rect">
            <a:avLst/>
          </a:prstGeom>
          <a:solidFill>
            <a:srgbClr val="0092F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128588" y="2023465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4629150" y="414338"/>
            <a:ext cx="4257675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1750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5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and Content">
  <p:cSld name="12_Title and Conten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6"/>
          <p:cNvSpPr/>
          <p:nvPr/>
        </p:nvSpPr>
        <p:spPr>
          <a:xfrm>
            <a:off x="4371975" y="0"/>
            <a:ext cx="4772025" cy="504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6"/>
          <p:cNvSpPr/>
          <p:nvPr/>
        </p:nvSpPr>
        <p:spPr>
          <a:xfrm>
            <a:off x="0" y="1886545"/>
            <a:ext cx="4371975" cy="1268016"/>
          </a:xfrm>
          <a:prstGeom prst="rect">
            <a:avLst/>
          </a:prstGeom>
          <a:solidFill>
            <a:srgbClr val="335084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26"/>
          <p:cNvSpPr txBox="1">
            <a:spLocks noGrp="1"/>
          </p:cNvSpPr>
          <p:nvPr>
            <p:ph type="title"/>
          </p:nvPr>
        </p:nvSpPr>
        <p:spPr>
          <a:xfrm>
            <a:off x="128588" y="2023466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6"/>
          <p:cNvSpPr txBox="1">
            <a:spLocks noGrp="1"/>
          </p:cNvSpPr>
          <p:nvPr>
            <p:ph type="body" idx="1"/>
          </p:nvPr>
        </p:nvSpPr>
        <p:spPr>
          <a:xfrm>
            <a:off x="4629150" y="414338"/>
            <a:ext cx="4257675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6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and Content">
  <p:cSld name="13_Title and Conten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/>
          <p:nvPr/>
        </p:nvSpPr>
        <p:spPr>
          <a:xfrm>
            <a:off x="4371975" y="0"/>
            <a:ext cx="4772025" cy="504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7"/>
          <p:cNvSpPr/>
          <p:nvPr/>
        </p:nvSpPr>
        <p:spPr>
          <a:xfrm>
            <a:off x="0" y="1886545"/>
            <a:ext cx="4371975" cy="1268016"/>
          </a:xfrm>
          <a:prstGeom prst="rect">
            <a:avLst/>
          </a:prstGeom>
          <a:solidFill>
            <a:srgbClr val="FC8F2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7"/>
          <p:cNvSpPr txBox="1">
            <a:spLocks noGrp="1"/>
          </p:cNvSpPr>
          <p:nvPr>
            <p:ph type="title"/>
          </p:nvPr>
        </p:nvSpPr>
        <p:spPr>
          <a:xfrm>
            <a:off x="128588" y="2023466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4629150" y="414338"/>
            <a:ext cx="4257675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7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and Content">
  <p:cSld name="14_Title and Conten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8"/>
          <p:cNvSpPr/>
          <p:nvPr/>
        </p:nvSpPr>
        <p:spPr>
          <a:xfrm>
            <a:off x="4371975" y="0"/>
            <a:ext cx="4772025" cy="504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28"/>
          <p:cNvSpPr/>
          <p:nvPr/>
        </p:nvSpPr>
        <p:spPr>
          <a:xfrm>
            <a:off x="0" y="1886545"/>
            <a:ext cx="4371975" cy="1268016"/>
          </a:xfrm>
          <a:prstGeom prst="rect">
            <a:avLst/>
          </a:prstGeom>
          <a:solidFill>
            <a:srgbClr val="FF3D12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8"/>
          <p:cNvSpPr txBox="1">
            <a:spLocks noGrp="1"/>
          </p:cNvSpPr>
          <p:nvPr>
            <p:ph type="title"/>
          </p:nvPr>
        </p:nvSpPr>
        <p:spPr>
          <a:xfrm>
            <a:off x="128588" y="2023466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8"/>
          <p:cNvSpPr txBox="1">
            <a:spLocks noGrp="1"/>
          </p:cNvSpPr>
          <p:nvPr>
            <p:ph type="body" idx="1"/>
          </p:nvPr>
        </p:nvSpPr>
        <p:spPr>
          <a:xfrm>
            <a:off x="4629150" y="414338"/>
            <a:ext cx="4257675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28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and Content">
  <p:cSld name="15_Title and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9"/>
          <p:cNvSpPr/>
          <p:nvPr/>
        </p:nvSpPr>
        <p:spPr>
          <a:xfrm>
            <a:off x="4371975" y="0"/>
            <a:ext cx="4772025" cy="504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9"/>
          <p:cNvSpPr/>
          <p:nvPr/>
        </p:nvSpPr>
        <p:spPr>
          <a:xfrm>
            <a:off x="0" y="1886545"/>
            <a:ext cx="4371975" cy="1268016"/>
          </a:xfrm>
          <a:prstGeom prst="rect">
            <a:avLst/>
          </a:prstGeom>
          <a:solidFill>
            <a:srgbClr val="02271F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9"/>
          <p:cNvSpPr txBox="1">
            <a:spLocks noGrp="1"/>
          </p:cNvSpPr>
          <p:nvPr>
            <p:ph type="title"/>
          </p:nvPr>
        </p:nvSpPr>
        <p:spPr>
          <a:xfrm>
            <a:off x="128588" y="2023466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9"/>
          <p:cNvSpPr txBox="1">
            <a:spLocks noGrp="1"/>
          </p:cNvSpPr>
          <p:nvPr>
            <p:ph type="body" idx="1"/>
          </p:nvPr>
        </p:nvSpPr>
        <p:spPr>
          <a:xfrm>
            <a:off x="4629150" y="414338"/>
            <a:ext cx="4257675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9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and Content">
  <p:cSld name="18_Title and Conten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0"/>
          <p:cNvSpPr/>
          <p:nvPr/>
        </p:nvSpPr>
        <p:spPr>
          <a:xfrm>
            <a:off x="4371975" y="0"/>
            <a:ext cx="4772025" cy="504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0"/>
          <p:cNvSpPr/>
          <p:nvPr/>
        </p:nvSpPr>
        <p:spPr>
          <a:xfrm>
            <a:off x="0" y="1886545"/>
            <a:ext cx="4371975" cy="1268016"/>
          </a:xfrm>
          <a:prstGeom prst="rect">
            <a:avLst/>
          </a:prstGeom>
          <a:solidFill>
            <a:srgbClr val="0DA80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0"/>
          <p:cNvSpPr txBox="1">
            <a:spLocks noGrp="1"/>
          </p:cNvSpPr>
          <p:nvPr>
            <p:ph type="title"/>
          </p:nvPr>
        </p:nvSpPr>
        <p:spPr>
          <a:xfrm>
            <a:off x="128588" y="2023466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0"/>
          <p:cNvSpPr txBox="1">
            <a:spLocks noGrp="1"/>
          </p:cNvSpPr>
          <p:nvPr>
            <p:ph type="body" idx="1"/>
          </p:nvPr>
        </p:nvSpPr>
        <p:spPr>
          <a:xfrm>
            <a:off x="4629150" y="414338"/>
            <a:ext cx="4257675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0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and Content">
  <p:cSld name="17_Title and Content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/>
          <p:nvPr/>
        </p:nvSpPr>
        <p:spPr>
          <a:xfrm>
            <a:off x="4371975" y="0"/>
            <a:ext cx="4772025" cy="50411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0" y="1886545"/>
            <a:ext cx="4371975" cy="1268016"/>
          </a:xfrm>
          <a:prstGeom prst="rect">
            <a:avLst/>
          </a:prstGeom>
          <a:solidFill>
            <a:srgbClr val="516070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31"/>
          <p:cNvSpPr txBox="1">
            <a:spLocks noGrp="1"/>
          </p:cNvSpPr>
          <p:nvPr>
            <p:ph type="title"/>
          </p:nvPr>
        </p:nvSpPr>
        <p:spPr>
          <a:xfrm>
            <a:off x="128588" y="2023466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1"/>
          <p:cNvSpPr txBox="1">
            <a:spLocks noGrp="1"/>
          </p:cNvSpPr>
          <p:nvPr>
            <p:ph type="body" idx="1"/>
          </p:nvPr>
        </p:nvSpPr>
        <p:spPr>
          <a:xfrm>
            <a:off x="4629150" y="414338"/>
            <a:ext cx="4257675" cy="437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1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solidFill>
          <a:srgbClr val="A10936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15"/>
          <p:cNvPicPr preferRelativeResize="0"/>
          <p:nvPr/>
        </p:nvPicPr>
        <p:blipFill rotWithShape="1">
          <a:blip r:embed="rId2">
            <a:alphaModFix amt="20000"/>
          </a:blip>
          <a:srcRect/>
          <a:stretch/>
        </p:blipFill>
        <p:spPr>
          <a:xfrm>
            <a:off x="-743803" y="-274659"/>
            <a:ext cx="5019485" cy="58142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1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6"/>
          <p:cNvSpPr/>
          <p:nvPr/>
        </p:nvSpPr>
        <p:spPr>
          <a:xfrm>
            <a:off x="385763" y="0"/>
            <a:ext cx="4329112" cy="1268016"/>
          </a:xfrm>
          <a:prstGeom prst="rect">
            <a:avLst/>
          </a:prstGeom>
          <a:solidFill>
            <a:srgbClr val="A1093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6"/>
          <p:cNvSpPr txBox="1">
            <a:spLocks noGrp="1"/>
          </p:cNvSpPr>
          <p:nvPr>
            <p:ph type="title"/>
          </p:nvPr>
        </p:nvSpPr>
        <p:spPr>
          <a:xfrm>
            <a:off x="471488" y="159544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body" idx="1"/>
          </p:nvPr>
        </p:nvSpPr>
        <p:spPr>
          <a:xfrm>
            <a:off x="421481" y="1522809"/>
            <a:ext cx="8301037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/>
          <p:nvPr/>
        </p:nvSpPr>
        <p:spPr>
          <a:xfrm>
            <a:off x="-14017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and Content">
  <p:cSld name="16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7"/>
          <p:cNvSpPr/>
          <p:nvPr/>
        </p:nvSpPr>
        <p:spPr>
          <a:xfrm>
            <a:off x="2300288" y="285750"/>
            <a:ext cx="4543425" cy="4543425"/>
          </a:xfrm>
          <a:prstGeom prst="ellipse">
            <a:avLst/>
          </a:prstGeom>
          <a:solidFill>
            <a:srgbClr val="A1093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1"/>
          </p:nvPr>
        </p:nvSpPr>
        <p:spPr>
          <a:xfrm>
            <a:off x="2300288" y="1679971"/>
            <a:ext cx="4543425" cy="307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ct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ct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ct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ctr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2607469" y="685799"/>
            <a:ext cx="3929063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9144001" cy="10858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8"/>
          <p:cNvSpPr/>
          <p:nvPr/>
        </p:nvSpPr>
        <p:spPr>
          <a:xfrm>
            <a:off x="385763" y="0"/>
            <a:ext cx="4329112" cy="1268016"/>
          </a:xfrm>
          <a:prstGeom prst="rect">
            <a:avLst/>
          </a:prstGeom>
          <a:solidFill>
            <a:srgbClr val="A1093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471488" y="159544"/>
            <a:ext cx="41148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Open Sans"/>
              <a:buNone/>
              <a:defRPr sz="27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8650" y="1522809"/>
            <a:ext cx="3861399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2"/>
          </p:nvPr>
        </p:nvSpPr>
        <p:spPr>
          <a:xfrm>
            <a:off x="4757738" y="1522810"/>
            <a:ext cx="3861399" cy="3263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and Content">
  <p:cSld name="19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146957" y="274320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9"/>
          <p:cNvSpPr/>
          <p:nvPr/>
        </p:nvSpPr>
        <p:spPr>
          <a:xfrm>
            <a:off x="3151414" y="274320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9"/>
          <p:cNvSpPr/>
          <p:nvPr/>
        </p:nvSpPr>
        <p:spPr>
          <a:xfrm>
            <a:off x="6123214" y="274320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9"/>
          <p:cNvSpPr/>
          <p:nvPr/>
        </p:nvSpPr>
        <p:spPr>
          <a:xfrm>
            <a:off x="3151413" y="28575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9"/>
          <p:cNvSpPr/>
          <p:nvPr/>
        </p:nvSpPr>
        <p:spPr>
          <a:xfrm>
            <a:off x="6155869" y="28575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1"/>
          </p:nvPr>
        </p:nvSpPr>
        <p:spPr>
          <a:xfrm>
            <a:off x="3241135" y="357529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/>
          <p:nvPr/>
        </p:nvSpPr>
        <p:spPr>
          <a:xfrm>
            <a:off x="244842" y="81557"/>
            <a:ext cx="2580084" cy="2580084"/>
          </a:xfrm>
          <a:prstGeom prst="ellipse">
            <a:avLst/>
          </a:prstGeom>
          <a:solidFill>
            <a:srgbClr val="A1093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2"/>
          </p:nvPr>
        </p:nvSpPr>
        <p:spPr>
          <a:xfrm>
            <a:off x="6245590" y="351234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3"/>
          </p:nvPr>
        </p:nvSpPr>
        <p:spPr>
          <a:xfrm>
            <a:off x="6212936" y="2808685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4"/>
          </p:nvPr>
        </p:nvSpPr>
        <p:spPr>
          <a:xfrm>
            <a:off x="3241135" y="2808685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5"/>
          </p:nvPr>
        </p:nvSpPr>
        <p:spPr>
          <a:xfrm>
            <a:off x="236677" y="2787847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0"/>
          <p:cNvPicPr preferRelativeResize="0"/>
          <p:nvPr/>
        </p:nvPicPr>
        <p:blipFill rotWithShape="1">
          <a:blip r:embed="rId3">
            <a:alphaModFix amt="70000"/>
          </a:blip>
          <a:srcRect/>
          <a:stretch/>
        </p:blipFill>
        <p:spPr>
          <a:xfrm>
            <a:off x="-743803" y="-274659"/>
            <a:ext cx="5019485" cy="581426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0"/>
          <p:cNvSpPr/>
          <p:nvPr/>
        </p:nvSpPr>
        <p:spPr>
          <a:xfrm>
            <a:off x="-400050" y="0"/>
            <a:ext cx="9944100" cy="5143500"/>
          </a:xfrm>
          <a:prstGeom prst="rect">
            <a:avLst/>
          </a:prstGeom>
          <a:solidFill>
            <a:srgbClr val="A1093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  <a:defRPr sz="4500" b="1" i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 i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20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and Content">
  <p:cSld name="22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/>
          <p:nvPr/>
        </p:nvSpPr>
        <p:spPr>
          <a:xfrm>
            <a:off x="-214312" y="-228600"/>
            <a:ext cx="9554255" cy="5568043"/>
          </a:xfrm>
          <a:prstGeom prst="rect">
            <a:avLst/>
          </a:prstGeom>
          <a:solidFill>
            <a:srgbClr val="A10936">
              <a:alpha val="80000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21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21"/>
          <p:cNvSpPr/>
          <p:nvPr/>
        </p:nvSpPr>
        <p:spPr>
          <a:xfrm>
            <a:off x="146957" y="274320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1"/>
          <p:cNvSpPr/>
          <p:nvPr/>
        </p:nvSpPr>
        <p:spPr>
          <a:xfrm>
            <a:off x="3151414" y="274320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21"/>
          <p:cNvSpPr/>
          <p:nvPr/>
        </p:nvSpPr>
        <p:spPr>
          <a:xfrm>
            <a:off x="6123214" y="274320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1"/>
          <p:cNvSpPr/>
          <p:nvPr/>
        </p:nvSpPr>
        <p:spPr>
          <a:xfrm>
            <a:off x="3151413" y="28575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21"/>
          <p:cNvSpPr/>
          <p:nvPr/>
        </p:nvSpPr>
        <p:spPr>
          <a:xfrm>
            <a:off x="6155869" y="285750"/>
            <a:ext cx="2775857" cy="21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21"/>
          <p:cNvSpPr txBox="1">
            <a:spLocks noGrp="1"/>
          </p:cNvSpPr>
          <p:nvPr>
            <p:ph type="body" idx="1"/>
          </p:nvPr>
        </p:nvSpPr>
        <p:spPr>
          <a:xfrm>
            <a:off x="3241135" y="357529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2"/>
          </p:nvPr>
        </p:nvSpPr>
        <p:spPr>
          <a:xfrm>
            <a:off x="6245590" y="351234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3"/>
          </p:nvPr>
        </p:nvSpPr>
        <p:spPr>
          <a:xfrm>
            <a:off x="6212936" y="2808685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1"/>
          <p:cNvSpPr txBox="1">
            <a:spLocks noGrp="1"/>
          </p:cNvSpPr>
          <p:nvPr>
            <p:ph type="body" idx="4"/>
          </p:nvPr>
        </p:nvSpPr>
        <p:spPr>
          <a:xfrm>
            <a:off x="3241135" y="2808685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5"/>
          </p:nvPr>
        </p:nvSpPr>
        <p:spPr>
          <a:xfrm>
            <a:off x="236677" y="2787847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and Content">
  <p:cSld name="20_Title and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/>
          <p:nvPr/>
        </p:nvSpPr>
        <p:spPr>
          <a:xfrm>
            <a:off x="-214312" y="5041106"/>
            <a:ext cx="9944100" cy="102394"/>
          </a:xfrm>
          <a:prstGeom prst="rect">
            <a:avLst/>
          </a:prstGeom>
          <a:solidFill>
            <a:srgbClr val="A1093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146957" y="2743200"/>
            <a:ext cx="2775857" cy="2171700"/>
          </a:xfrm>
          <a:prstGeom prst="rect">
            <a:avLst/>
          </a:prstGeom>
          <a:solidFill>
            <a:srgbClr val="A10936">
              <a:alpha val="8431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3151414" y="2743200"/>
            <a:ext cx="2775857" cy="2171700"/>
          </a:xfrm>
          <a:prstGeom prst="rect">
            <a:avLst/>
          </a:prstGeom>
          <a:solidFill>
            <a:srgbClr val="A10936">
              <a:alpha val="84313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2"/>
          <p:cNvSpPr/>
          <p:nvPr/>
        </p:nvSpPr>
        <p:spPr>
          <a:xfrm>
            <a:off x="6123214" y="2743200"/>
            <a:ext cx="2775857" cy="2171700"/>
          </a:xfrm>
          <a:prstGeom prst="rect">
            <a:avLst/>
          </a:prstGeom>
          <a:solidFill>
            <a:srgbClr val="A10936">
              <a:alpha val="8352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22"/>
          <p:cNvSpPr/>
          <p:nvPr/>
        </p:nvSpPr>
        <p:spPr>
          <a:xfrm>
            <a:off x="3151413" y="285750"/>
            <a:ext cx="2775857" cy="2171700"/>
          </a:xfrm>
          <a:prstGeom prst="rect">
            <a:avLst/>
          </a:prstGeom>
          <a:solidFill>
            <a:srgbClr val="A10936">
              <a:alpha val="8352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22"/>
          <p:cNvSpPr/>
          <p:nvPr/>
        </p:nvSpPr>
        <p:spPr>
          <a:xfrm>
            <a:off x="6155869" y="285750"/>
            <a:ext cx="2775857" cy="2171700"/>
          </a:xfrm>
          <a:prstGeom prst="rect">
            <a:avLst/>
          </a:prstGeom>
          <a:solidFill>
            <a:srgbClr val="A10936">
              <a:alpha val="83529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"/>
          </p:nvPr>
        </p:nvSpPr>
        <p:spPr>
          <a:xfrm>
            <a:off x="3241135" y="357529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/>
          <p:nvPr/>
        </p:nvSpPr>
        <p:spPr>
          <a:xfrm>
            <a:off x="244842" y="81557"/>
            <a:ext cx="2580084" cy="2580084"/>
          </a:xfrm>
          <a:prstGeom prst="ellipse">
            <a:avLst/>
          </a:prstGeom>
          <a:solidFill>
            <a:srgbClr val="A10936">
              <a:alpha val="800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2"/>
          </p:nvPr>
        </p:nvSpPr>
        <p:spPr>
          <a:xfrm>
            <a:off x="6245590" y="351234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3"/>
          </p:nvPr>
        </p:nvSpPr>
        <p:spPr>
          <a:xfrm>
            <a:off x="6212936" y="2808685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4"/>
          </p:nvPr>
        </p:nvSpPr>
        <p:spPr>
          <a:xfrm>
            <a:off x="3241135" y="2808685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5"/>
          </p:nvPr>
        </p:nvSpPr>
        <p:spPr>
          <a:xfrm>
            <a:off x="236677" y="2787847"/>
            <a:ext cx="2596412" cy="2040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lvl="2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lvl="3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lvl="4" indent="-228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Open Sans"/>
              <a:buNone/>
              <a:defRPr sz="33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2385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idehighered.com/advice/2020/09/23/how-adapt-service-learning-hybrid-or-online-classes-opinion" TargetMode="External"/><Relationship Id="rId7" Type="http://schemas.openxmlformats.org/officeDocument/2006/relationships/hyperlink" Target="https://compact.org/webinarseries/summer-2020-webinar-series/" TargetMode="External"/><Relationship Id="rId2" Type="http://schemas.openxmlformats.org/officeDocument/2006/relationships/hyperlink" Target="https://compact.org/resource-posts/engagement-in-the-time-of-covid-19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ohio.edu/uc/community-engagement-time-coronavirus#fac" TargetMode="External"/><Relationship Id="rId5" Type="http://schemas.openxmlformats.org/officeDocument/2006/relationships/hyperlink" Target="https://drive.google.com/file/d/1pIzQHOyUBdK3pnHJZBPvAy1gBE6lZXap/view" TargetMode="External"/><Relationship Id="rId4" Type="http://schemas.openxmlformats.org/officeDocument/2006/relationships/hyperlink" Target="https://events.compact.org/fusion-fall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morales@compact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2798" y="707722"/>
            <a:ext cx="5021263" cy="3065369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2"/>
          <p:cNvSpPr txBox="1">
            <a:spLocks noGrp="1"/>
          </p:cNvSpPr>
          <p:nvPr>
            <p:ph type="subTitle" idx="1"/>
          </p:nvPr>
        </p:nvSpPr>
        <p:spPr>
          <a:xfrm>
            <a:off x="1185863" y="3634977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" sz="1100"/>
              <a:t>educating citizens, building communities</a:t>
            </a:r>
            <a:endParaRPr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0E641EE-2E51-5A4D-85C3-71010E055E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Respond</a:t>
            </a:r>
            <a:r>
              <a:rPr lang="en-US" dirty="0"/>
              <a:t>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B207BF-9BD5-7249-A11D-A3A8E6D2DDD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Reconsider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1CD3FB-CFC2-A642-AAEE-2945D2755C3A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Reflect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AC05E-CE49-FD40-AB23-A64319969961}"/>
              </a:ext>
            </a:extLst>
          </p:cNvPr>
          <p:cNvSpPr>
            <a:spLocks noGrp="1"/>
          </p:cNvSpPr>
          <p:nvPr>
            <p:ph type="body" idx="4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Reconfirm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32B9FE-B0B5-B444-B8B6-BEFD8E112E54}"/>
              </a:ext>
            </a:extLst>
          </p:cNvPr>
          <p:cNvSpPr>
            <a:spLocks noGrp="1"/>
          </p:cNvSpPr>
          <p:nvPr>
            <p:ph type="body" idx="5"/>
          </p:nvPr>
        </p:nvSpPr>
        <p:spPr/>
        <p:txBody>
          <a:bodyPr/>
          <a:lstStyle/>
          <a:p>
            <a:pPr algn="ctr"/>
            <a:r>
              <a:rPr lang="en-US" sz="3200" dirty="0">
                <a:latin typeface="Century Gothic" panose="020B0502020202020204" pitchFamily="34" charset="0"/>
              </a:rPr>
              <a:t>Reimagine</a:t>
            </a:r>
            <a:r>
              <a:rPr lang="en-US" dirty="0"/>
              <a:t>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EA39DC-69C7-994A-9D07-0B238CE79CA3}"/>
              </a:ext>
            </a:extLst>
          </p:cNvPr>
          <p:cNvSpPr txBox="1"/>
          <p:nvPr/>
        </p:nvSpPr>
        <p:spPr>
          <a:xfrm>
            <a:off x="695281" y="685800"/>
            <a:ext cx="16792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Century Gothic" panose="020B0502020202020204" pitchFamily="34" charset="0"/>
              </a:rPr>
              <a:t>The 5 R’s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F31D8F-2189-6E49-9C46-320F5752C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947" y="972114"/>
            <a:ext cx="1340757" cy="13407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B875213-CE02-FB45-8884-E512F61774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8605" y="1199494"/>
            <a:ext cx="1470381" cy="8859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21C260-749B-5C47-A15F-AA40A19D83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113" y="3631823"/>
            <a:ext cx="1774371" cy="9968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9E3576E-888E-AB4D-90A0-A16C686687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5348" y="3335945"/>
            <a:ext cx="1725842" cy="1292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D1594FA-C6F9-7E4B-977E-F775B46B4E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808605" y="3621335"/>
            <a:ext cx="1809447" cy="10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906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4"/>
          <p:cNvSpPr txBox="1"/>
          <p:nvPr/>
        </p:nvSpPr>
        <p:spPr>
          <a:xfrm>
            <a:off x="726811" y="397782"/>
            <a:ext cx="3594900" cy="76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Online Engagement with an Equity Lens</a:t>
            </a:r>
            <a:endParaRPr sz="1800" dirty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07D56E-1D59-DD40-8E07-A60CCE690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2947" y="1297859"/>
            <a:ext cx="6597528" cy="169022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6F32E1-E74C-5B48-8FC9-B1946577E8BB}"/>
              </a:ext>
            </a:extLst>
          </p:cNvPr>
          <p:cNvSpPr txBox="1"/>
          <p:nvPr/>
        </p:nvSpPr>
        <p:spPr>
          <a:xfrm>
            <a:off x="726811" y="3200400"/>
            <a:ext cx="82800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Student-centered learning community</a:t>
            </a:r>
          </a:p>
          <a:p>
            <a:pPr lvl="5"/>
            <a:r>
              <a:rPr lang="en-US" dirty="0"/>
              <a:t>    	Invite students to respond to a questions where they learn more about each other and you.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Assets-based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Students and Faculty as co-learners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dirty="0"/>
              <a:t>Expectations, Scaffolding, Frontend, Choices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F7132B-4B3A-1741-8A17-DF2AAB5EE9C1}"/>
              </a:ext>
            </a:extLst>
          </p:cNvPr>
          <p:cNvSpPr txBox="1"/>
          <p:nvPr/>
        </p:nvSpPr>
        <p:spPr>
          <a:xfrm>
            <a:off x="6336792" y="4151376"/>
            <a:ext cx="2670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Kathy Yep, PhD</a:t>
            </a:r>
          </a:p>
          <a:p>
            <a:r>
              <a:rPr lang="en-US" sz="1200" dirty="0"/>
              <a:t>Faculty, Claremont Colleges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>
            <a:spLocks noGrp="1"/>
          </p:cNvSpPr>
          <p:nvPr>
            <p:ph type="title"/>
          </p:nvPr>
        </p:nvSpPr>
        <p:spPr>
          <a:xfrm>
            <a:off x="2607469" y="685799"/>
            <a:ext cx="3929175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</a:pPr>
            <a:r>
              <a:rPr lang="en" sz="2600" dirty="0"/>
              <a:t>What have do you know?</a:t>
            </a:r>
            <a:endParaRPr sz="2600" dirty="0"/>
          </a:p>
        </p:txBody>
      </p:sp>
      <p:sp>
        <p:nvSpPr>
          <p:cNvPr id="213" name="Google Shape;213;p35"/>
          <p:cNvSpPr txBox="1">
            <a:spLocks noGrp="1"/>
          </p:cNvSpPr>
          <p:nvPr>
            <p:ph type="body" idx="1"/>
          </p:nvPr>
        </p:nvSpPr>
        <p:spPr>
          <a:xfrm>
            <a:off x="2364581" y="2736062"/>
            <a:ext cx="4543425" cy="8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</a:pPr>
            <a:r>
              <a:rPr lang="en" sz="2700" b="1" dirty="0"/>
              <a:t>What do you want to know?</a:t>
            </a:r>
            <a:endParaRPr sz="27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2CD4-0D73-9D42-BE48-AD9BFA5DC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FFF227-D334-EE45-B2C9-9068A3FE5A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Campus Compact Covid 19 Knowledge Hub</a:t>
            </a:r>
            <a:endParaRPr lang="en-US" dirty="0"/>
          </a:p>
          <a:p>
            <a:r>
              <a:rPr lang="en-US" dirty="0">
                <a:hlinkClick r:id="rId3"/>
              </a:rPr>
              <a:t>Inside Higher Ed article</a:t>
            </a:r>
            <a:endParaRPr lang="en-US" dirty="0"/>
          </a:p>
          <a:p>
            <a:r>
              <a:rPr lang="en-US" dirty="0">
                <a:hlinkClick r:id="rId4"/>
              </a:rPr>
              <a:t>Campus Compact Fusion Course</a:t>
            </a:r>
            <a:endParaRPr lang="en-US" dirty="0"/>
          </a:p>
          <a:p>
            <a:r>
              <a:rPr lang="en-US" dirty="0">
                <a:hlinkClick r:id="rId5"/>
              </a:rPr>
              <a:t>Ginsburg Center - University of Michigan</a:t>
            </a:r>
            <a:endParaRPr lang="en-US" dirty="0"/>
          </a:p>
          <a:p>
            <a:r>
              <a:rPr lang="en-US" dirty="0">
                <a:hlinkClick r:id="rId6"/>
              </a:rPr>
              <a:t>Ohio University Community Engagement Corona virus Resources</a:t>
            </a:r>
            <a:endParaRPr lang="en-US" dirty="0"/>
          </a:p>
          <a:p>
            <a:r>
              <a:rPr lang="en-US" dirty="0">
                <a:hlinkClick r:id="rId7"/>
              </a:rPr>
              <a:t>Campus Compact Covid webinar series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44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260" y="1430531"/>
            <a:ext cx="3184069" cy="2225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1"/>
          <p:cNvSpPr txBox="1">
            <a:spLocks noGrp="1"/>
          </p:cNvSpPr>
          <p:nvPr>
            <p:ph type="title"/>
          </p:nvPr>
        </p:nvSpPr>
        <p:spPr>
          <a:xfrm>
            <a:off x="471488" y="159544"/>
            <a:ext cx="41148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1800"/>
              <a:t>Contact Info</a:t>
            </a:r>
            <a:endParaRPr sz="1800"/>
          </a:p>
        </p:txBody>
      </p:sp>
      <p:sp>
        <p:nvSpPr>
          <p:cNvPr id="281" name="Google Shape;281;p41"/>
          <p:cNvSpPr txBox="1">
            <a:spLocks noGrp="1"/>
          </p:cNvSpPr>
          <p:nvPr>
            <p:ph type="body" idx="2"/>
          </p:nvPr>
        </p:nvSpPr>
        <p:spPr>
          <a:xfrm>
            <a:off x="2129150" y="1975924"/>
            <a:ext cx="4677000" cy="21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1800"/>
              <a:t>Marisol Morales</a:t>
            </a:r>
            <a:endParaRPr sz="1800"/>
          </a:p>
          <a:p>
            <a:pPr marL="0" lvl="0" indent="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</a:pPr>
            <a:r>
              <a:rPr lang="en" sz="1800"/>
              <a:t>Vice President for Network Leadership</a:t>
            </a:r>
            <a:endParaRPr sz="1800"/>
          </a:p>
          <a:p>
            <a:pPr marL="0" lvl="0" indent="0" algn="l" rtl="0">
              <a:lnSpc>
                <a:spcPct val="130000"/>
              </a:lnSpc>
              <a:spcBef>
                <a:spcPts val="300"/>
              </a:spcBef>
              <a:spcAft>
                <a:spcPts val="0"/>
              </a:spcAft>
              <a:buSzPts val="2100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mmorales@compact.org</a:t>
            </a:r>
            <a:endParaRPr sz="1800"/>
          </a:p>
          <a:p>
            <a:pPr marL="0" lvl="0" indent="0" algn="l" rtl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SzPts val="2100"/>
              <a:buNone/>
            </a:pPr>
            <a:r>
              <a:rPr lang="en" sz="1800"/>
              <a:t>773-951-9981</a:t>
            </a:r>
            <a:endParaRPr sz="1800"/>
          </a:p>
        </p:txBody>
      </p:sp>
      <p:sp>
        <p:nvSpPr>
          <p:cNvPr id="282" name="Google Shape;282;p41"/>
          <p:cNvSpPr txBox="1"/>
          <p:nvPr/>
        </p:nvSpPr>
        <p:spPr>
          <a:xfrm>
            <a:off x="-261756" y="2914581"/>
            <a:ext cx="6733200" cy="7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AA95C-515B-4A49-9B08-1B8B9C451D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i="1" dirty="0"/>
              <a:t>Service Learning and Engagement during the Pandemic 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299560-7006-4146-B78A-43D29A2F1D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Dr. Marisol Morales</a:t>
            </a:r>
          </a:p>
          <a:p>
            <a:r>
              <a:rPr lang="en-US" dirty="0"/>
              <a:t>Vice President for Network Leadership</a:t>
            </a:r>
          </a:p>
          <a:p>
            <a:r>
              <a:rPr lang="en-US" dirty="0"/>
              <a:t>Campus Compact</a:t>
            </a:r>
          </a:p>
        </p:txBody>
      </p:sp>
    </p:spTree>
    <p:extLst>
      <p:ext uri="{BB962C8B-B14F-4D97-AF65-F5344CB8AC3E}">
        <p14:creationId xmlns:p14="http://schemas.microsoft.com/office/powerpoint/2010/main" val="22224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26912-D1B2-9B49-A5F0-55179C28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Land Acknowledgement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83E0CC-808F-1A43-9611-5E7FACEC8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4282" y="1743979"/>
            <a:ext cx="1695436" cy="219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4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3"/>
          <p:cNvSpPr txBox="1"/>
          <p:nvPr/>
        </p:nvSpPr>
        <p:spPr>
          <a:xfrm>
            <a:off x="4584300" y="1145288"/>
            <a:ext cx="4089150" cy="56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" sz="2700" b="0" i="0" u="none" strike="noStrike" cap="none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Mission</a:t>
            </a:r>
            <a:endParaRPr sz="2700" b="0" i="0" u="none" strike="noStrike" cap="none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97" name="Google Shape;197;p33"/>
          <p:cNvSpPr txBox="1">
            <a:spLocks noGrp="1"/>
          </p:cNvSpPr>
          <p:nvPr>
            <p:ph type="title"/>
          </p:nvPr>
        </p:nvSpPr>
        <p:spPr>
          <a:xfrm>
            <a:off x="471488" y="159544"/>
            <a:ext cx="4114800" cy="99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" sz="4400" dirty="0"/>
              <a:t>Mission</a:t>
            </a:r>
            <a:endParaRPr sz="4400" dirty="0"/>
          </a:p>
        </p:txBody>
      </p:sp>
      <p:sp>
        <p:nvSpPr>
          <p:cNvPr id="198" name="Google Shape;198;p33"/>
          <p:cNvSpPr txBox="1">
            <a:spLocks noGrp="1"/>
          </p:cNvSpPr>
          <p:nvPr>
            <p:ph type="body" idx="1"/>
          </p:nvPr>
        </p:nvSpPr>
        <p:spPr>
          <a:xfrm>
            <a:off x="421481" y="1522809"/>
            <a:ext cx="8300925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</a:pPr>
            <a:r>
              <a:rPr lang="en" sz="3600" dirty="0">
                <a:solidFill>
                  <a:srgbClr val="A61C00"/>
                </a:solidFill>
                <a:latin typeface="Arial"/>
                <a:ea typeface="Arial"/>
                <a:cs typeface="Arial"/>
                <a:sym typeface="Arial"/>
              </a:rPr>
              <a:t>Campus Compact advances the public purposes of colleges and universities by deepening their ability to improve community life and to educate students for civic and social responsibility. </a:t>
            </a:r>
            <a:endParaRPr sz="3600" dirty="0">
              <a:solidFill>
                <a:srgbClr val="A61C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Open Sans"/>
              <a:buNone/>
            </a:pPr>
            <a:endParaRPr sz="45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300"/>
              </a:spcAft>
              <a:buSzPts val="2100"/>
              <a:buNone/>
            </a:pPr>
            <a:endParaRPr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7"/>
          <p:cNvSpPr txBox="1">
            <a:spLocks noGrp="1"/>
          </p:cNvSpPr>
          <p:nvPr>
            <p:ph type="body" idx="1"/>
          </p:nvPr>
        </p:nvSpPr>
        <p:spPr>
          <a:xfrm>
            <a:off x="3241135" y="357529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National Service Programs</a:t>
            </a:r>
            <a:endParaRPr sz="1400" dirty="0">
              <a:latin typeface="+mj-lt"/>
            </a:endParaRPr>
          </a:p>
          <a:p>
            <a:pPr marL="342900" lvl="0" indent="-2667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>
                <a:latin typeface="+mj-lt"/>
              </a:rPr>
              <a:t>VISTA</a:t>
            </a:r>
            <a:endParaRPr sz="1400" dirty="0">
              <a:latin typeface="+mj-lt"/>
            </a:endParaRPr>
          </a:p>
          <a:p>
            <a:pPr marL="342900" lvl="0" indent="-26670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400" dirty="0" err="1">
                <a:latin typeface="+mj-lt"/>
              </a:rPr>
              <a:t>Americorps</a:t>
            </a:r>
            <a:endParaRPr sz="1400" dirty="0">
              <a:latin typeface="+mj-lt"/>
            </a:endParaRPr>
          </a:p>
        </p:txBody>
      </p:sp>
      <p:sp>
        <p:nvSpPr>
          <p:cNvPr id="236" name="Google Shape;236;p37"/>
          <p:cNvSpPr txBox="1">
            <a:spLocks noGrp="1"/>
          </p:cNvSpPr>
          <p:nvPr>
            <p:ph type="body" idx="2"/>
          </p:nvPr>
        </p:nvSpPr>
        <p:spPr>
          <a:xfrm>
            <a:off x="6245590" y="351234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Conferences &amp; Professional Development</a:t>
            </a:r>
            <a:endParaRPr sz="1400" dirty="0">
              <a:latin typeface="+mj-lt"/>
            </a:endParaRPr>
          </a:p>
        </p:txBody>
      </p:sp>
      <p:sp>
        <p:nvSpPr>
          <p:cNvPr id="237" name="Google Shape;237;p37"/>
          <p:cNvSpPr txBox="1">
            <a:spLocks noGrp="1"/>
          </p:cNvSpPr>
          <p:nvPr>
            <p:ph type="body" idx="3"/>
          </p:nvPr>
        </p:nvSpPr>
        <p:spPr>
          <a:xfrm>
            <a:off x="6212936" y="2808685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Webinars </a:t>
            </a:r>
            <a:endParaRPr sz="1400" dirty="0">
              <a:latin typeface="+mj-lt"/>
            </a:endParaRPr>
          </a:p>
        </p:txBody>
      </p:sp>
      <p:sp>
        <p:nvSpPr>
          <p:cNvPr id="238" name="Google Shape;238;p37"/>
          <p:cNvSpPr txBox="1">
            <a:spLocks noGrp="1"/>
          </p:cNvSpPr>
          <p:nvPr>
            <p:ph type="body" idx="4"/>
          </p:nvPr>
        </p:nvSpPr>
        <p:spPr>
          <a:xfrm>
            <a:off x="3241135" y="2808685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Publications</a:t>
            </a:r>
            <a:endParaRPr sz="1400" dirty="0">
              <a:latin typeface="+mj-lt"/>
            </a:endParaRPr>
          </a:p>
        </p:txBody>
      </p:sp>
      <p:sp>
        <p:nvSpPr>
          <p:cNvPr id="239" name="Google Shape;239;p37"/>
          <p:cNvSpPr txBox="1">
            <a:spLocks noGrp="1"/>
          </p:cNvSpPr>
          <p:nvPr>
            <p:ph type="body" idx="5"/>
          </p:nvPr>
        </p:nvSpPr>
        <p:spPr>
          <a:xfrm>
            <a:off x="236677" y="2787847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Awards &amp; Recognitions</a:t>
            </a:r>
            <a:endParaRPr sz="1400" dirty="0">
              <a:latin typeface="+mj-lt"/>
            </a:endParaRPr>
          </a:p>
        </p:txBody>
      </p:sp>
      <p:sp>
        <p:nvSpPr>
          <p:cNvPr id="240" name="Google Shape;240;p37"/>
          <p:cNvSpPr txBox="1"/>
          <p:nvPr/>
        </p:nvSpPr>
        <p:spPr>
          <a:xfrm>
            <a:off x="467227" y="720465"/>
            <a:ext cx="2135389" cy="11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 dirty="0">
                <a:solidFill>
                  <a:srgbClr val="F1F1F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2300" dirty="0">
                <a:solidFill>
                  <a:srgbClr val="F1F1F1"/>
                </a:solidFill>
                <a:latin typeface="Open Sans"/>
                <a:ea typeface="Open Sans"/>
                <a:cs typeface="Open Sans"/>
                <a:sym typeface="Open Sans"/>
              </a:rPr>
              <a:t>Campus Compact Programming</a:t>
            </a:r>
            <a:endParaRPr sz="2300" b="0" i="0" u="none" strike="noStrike" cap="none" dirty="0">
              <a:solidFill>
                <a:srgbClr val="F1F1F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1" name="Google Shape;24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70859" y="1366609"/>
            <a:ext cx="945131" cy="945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46866" y="3248037"/>
            <a:ext cx="1051800" cy="158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0" y="3181275"/>
            <a:ext cx="1165838" cy="171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3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45590" y="3352686"/>
            <a:ext cx="2448656" cy="137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04425" y="940125"/>
            <a:ext cx="1878806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1250" y="3167353"/>
            <a:ext cx="1607344" cy="1607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>
            <a:spLocks noGrp="1"/>
          </p:cNvSpPr>
          <p:nvPr>
            <p:ph type="body" idx="1"/>
          </p:nvPr>
        </p:nvSpPr>
        <p:spPr>
          <a:xfrm>
            <a:off x="3241135" y="357529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Civic Action Plans</a:t>
            </a:r>
            <a:endParaRPr sz="1400" dirty="0">
              <a:latin typeface="+mj-lt"/>
            </a:endParaRPr>
          </a:p>
        </p:txBody>
      </p:sp>
      <p:sp>
        <p:nvSpPr>
          <p:cNvPr id="220" name="Google Shape;220;p36"/>
          <p:cNvSpPr txBox="1">
            <a:spLocks noGrp="1"/>
          </p:cNvSpPr>
          <p:nvPr>
            <p:ph type="body" idx="2"/>
          </p:nvPr>
        </p:nvSpPr>
        <p:spPr>
          <a:xfrm>
            <a:off x="6245590" y="351234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Credentialing Program</a:t>
            </a:r>
            <a:endParaRPr sz="1400" dirty="0">
              <a:latin typeface="+mj-lt"/>
            </a:endParaRPr>
          </a:p>
        </p:txBody>
      </p:sp>
      <p:sp>
        <p:nvSpPr>
          <p:cNvPr id="221" name="Google Shape;221;p36"/>
          <p:cNvSpPr txBox="1">
            <a:spLocks noGrp="1"/>
          </p:cNvSpPr>
          <p:nvPr>
            <p:ph type="body" idx="4"/>
          </p:nvPr>
        </p:nvSpPr>
        <p:spPr>
          <a:xfrm>
            <a:off x="3241144" y="2808694"/>
            <a:ext cx="269145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Engaged Scholars Initiative</a:t>
            </a:r>
            <a:endParaRPr sz="1400" dirty="0">
              <a:latin typeface="+mj-lt"/>
            </a:endParaRPr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5"/>
          </p:nvPr>
        </p:nvSpPr>
        <p:spPr>
          <a:xfrm>
            <a:off x="236677" y="2787847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Community Colleges for Democracy</a:t>
            </a:r>
            <a:endParaRPr sz="1400" dirty="0">
              <a:latin typeface="+mj-lt"/>
            </a:endParaRPr>
          </a:p>
        </p:txBody>
      </p:sp>
      <p:sp>
        <p:nvSpPr>
          <p:cNvPr id="223" name="Google Shape;223;p36"/>
          <p:cNvSpPr txBox="1"/>
          <p:nvPr/>
        </p:nvSpPr>
        <p:spPr>
          <a:xfrm>
            <a:off x="733200" y="682350"/>
            <a:ext cx="1710225" cy="70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 dirty="0">
                <a:solidFill>
                  <a:srgbClr val="F1F1F1"/>
                </a:solidFill>
                <a:latin typeface="Open Sans"/>
                <a:ea typeface="Open Sans"/>
                <a:cs typeface="Open Sans"/>
                <a:sym typeface="Open Sans"/>
              </a:rPr>
              <a:t>National Initiatives </a:t>
            </a:r>
            <a:endParaRPr sz="2300" b="0" i="0" u="none" strike="noStrike" cap="none" dirty="0">
              <a:solidFill>
                <a:srgbClr val="F1F1F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24" name="Google Shape;22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68328" y="682341"/>
            <a:ext cx="1607344" cy="160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82263" y="901163"/>
            <a:ext cx="1547632" cy="1169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119" y="3411038"/>
            <a:ext cx="1547625" cy="1417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3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569850" y="3322000"/>
            <a:ext cx="1939088" cy="141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3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70044" y="3226134"/>
            <a:ext cx="1607344" cy="160734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6"/>
          <p:cNvSpPr txBox="1"/>
          <p:nvPr/>
        </p:nvSpPr>
        <p:spPr>
          <a:xfrm>
            <a:off x="6245588" y="2881294"/>
            <a:ext cx="25965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+mj-lt"/>
                <a:ea typeface="Open Sans"/>
                <a:cs typeface="Open Sans"/>
                <a:sym typeface="Open Sans"/>
              </a:rPr>
              <a:t>Newman Civic Fellows</a:t>
            </a:r>
            <a:endParaRPr b="0" i="0" u="none" strike="noStrike" cap="none" dirty="0">
              <a:solidFill>
                <a:srgbClr val="00000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body" idx="1"/>
          </p:nvPr>
        </p:nvSpPr>
        <p:spPr>
          <a:xfrm>
            <a:off x="3241135" y="357529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Podcast</a:t>
            </a:r>
            <a:endParaRPr sz="1400" dirty="0">
              <a:latin typeface="+mj-lt"/>
            </a:endParaRPr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2"/>
          </p:nvPr>
        </p:nvSpPr>
        <p:spPr>
          <a:xfrm>
            <a:off x="6245590" y="351234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Online Data Platform</a:t>
            </a:r>
            <a:endParaRPr sz="1400" dirty="0">
              <a:latin typeface="+mj-lt"/>
            </a:endParaRPr>
          </a:p>
        </p:txBody>
      </p:sp>
      <p:sp>
        <p:nvSpPr>
          <p:cNvPr id="254" name="Google Shape;254;p38"/>
          <p:cNvSpPr txBox="1">
            <a:spLocks noGrp="1"/>
          </p:cNvSpPr>
          <p:nvPr>
            <p:ph type="body" idx="3"/>
          </p:nvPr>
        </p:nvSpPr>
        <p:spPr>
          <a:xfrm>
            <a:off x="6139784" y="3163824"/>
            <a:ext cx="2596500" cy="16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algn="ctr"/>
            <a:r>
              <a:rPr lang="en-US" b="1" dirty="0"/>
              <a:t>TRUCEN</a:t>
            </a:r>
          </a:p>
          <a:p>
            <a:pPr algn="ctr"/>
            <a:r>
              <a:rPr lang="en-US" sz="1200" dirty="0"/>
              <a:t>The Research University Civic Engagement Network</a:t>
            </a:r>
            <a:br>
              <a:rPr lang="en-US" dirty="0"/>
            </a:br>
            <a:endParaRPr lang="en-US" dirty="0"/>
          </a:p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1100" dirty="0"/>
          </a:p>
        </p:txBody>
      </p:sp>
      <p:sp>
        <p:nvSpPr>
          <p:cNvPr id="255" name="Google Shape;255;p38"/>
          <p:cNvSpPr txBox="1">
            <a:spLocks noGrp="1"/>
          </p:cNvSpPr>
          <p:nvPr>
            <p:ph type="body" idx="4"/>
          </p:nvPr>
        </p:nvSpPr>
        <p:spPr>
          <a:xfrm>
            <a:off x="3241135" y="2808685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Regional Conferences</a:t>
            </a:r>
            <a:endParaRPr sz="1400" dirty="0">
              <a:latin typeface="+mj-lt"/>
            </a:endParaRPr>
          </a:p>
        </p:txBody>
      </p:sp>
      <p:sp>
        <p:nvSpPr>
          <p:cNvPr id="256" name="Google Shape;256;p38"/>
          <p:cNvSpPr txBox="1">
            <a:spLocks noGrp="1"/>
          </p:cNvSpPr>
          <p:nvPr>
            <p:ph type="body" idx="5"/>
          </p:nvPr>
        </p:nvSpPr>
        <p:spPr>
          <a:xfrm>
            <a:off x="236677" y="2787847"/>
            <a:ext cx="2596500" cy="204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" sz="1400" dirty="0">
                <a:latin typeface="+mj-lt"/>
              </a:rPr>
              <a:t>Blog</a:t>
            </a:r>
            <a:endParaRPr sz="1400" dirty="0">
              <a:latin typeface="+mj-lt"/>
            </a:endParaRPr>
          </a:p>
        </p:txBody>
      </p:sp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l="27805" t="11301" r="29084" b="9833"/>
          <a:stretch/>
        </p:blipFill>
        <p:spPr>
          <a:xfrm>
            <a:off x="3686239" y="669506"/>
            <a:ext cx="1706317" cy="1638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4435" y="872963"/>
            <a:ext cx="1878806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100" y="3292688"/>
            <a:ext cx="2731744" cy="732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18833" y="3292688"/>
            <a:ext cx="2441122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8"/>
          <p:cNvSpPr txBox="1"/>
          <p:nvPr/>
        </p:nvSpPr>
        <p:spPr>
          <a:xfrm>
            <a:off x="409931" y="524588"/>
            <a:ext cx="2250000" cy="1706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" sz="2300" b="0" i="0" u="none" strike="noStrike" cap="none">
                <a:solidFill>
                  <a:srgbClr val="F1F1F1"/>
                </a:solidFill>
                <a:latin typeface="Open Sans"/>
                <a:ea typeface="Open Sans"/>
                <a:cs typeface="Open Sans"/>
                <a:sym typeface="Open Sans"/>
              </a:rPr>
              <a:t>Regional &amp; National Resources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8D1B7F-7E19-3046-B2D7-F6CDDD8183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6071" y="3978488"/>
            <a:ext cx="2010229" cy="8292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E41748-29B9-644A-A1D3-E910CEDF79E0}"/>
              </a:ext>
            </a:extLst>
          </p:cNvPr>
          <p:cNvSpPr txBox="1"/>
          <p:nvPr/>
        </p:nvSpPr>
        <p:spPr>
          <a:xfrm>
            <a:off x="6757416" y="2808685"/>
            <a:ext cx="1618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Affinity Groups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AB7DB7-867A-2F46-B42D-C36D75ED2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EA54BE-341B-1547-9F5C-7A9D2AAA8C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5804" y="1837944"/>
            <a:ext cx="2476440" cy="17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53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C9176D9-7118-B44D-8C97-B6D414876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COVID Fatigue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6958C-D8FA-5440-BA4B-67767A607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5886" y="1679971"/>
            <a:ext cx="2932227" cy="193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28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4254</TotalTime>
  <Words>249</Words>
  <Application>Microsoft Macintosh PowerPoint</Application>
  <PresentationFormat>On-screen Show (16:9)</PresentationFormat>
  <Paragraphs>69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Open Sans SemiBold</vt:lpstr>
      <vt:lpstr>Arial</vt:lpstr>
      <vt:lpstr>Open Sans</vt:lpstr>
      <vt:lpstr>Century Gothic</vt:lpstr>
      <vt:lpstr>Oswald</vt:lpstr>
      <vt:lpstr>Office Theme</vt:lpstr>
      <vt:lpstr>PowerPoint Presentation</vt:lpstr>
      <vt:lpstr>Service Learning and Engagement during the Pandemic </vt:lpstr>
      <vt:lpstr>Land Acknowledgement</vt:lpstr>
      <vt:lpstr>Mission</vt:lpstr>
      <vt:lpstr>PowerPoint Presentation</vt:lpstr>
      <vt:lpstr>PowerPoint Presentation</vt:lpstr>
      <vt:lpstr>PowerPoint Presentation</vt:lpstr>
      <vt:lpstr>Introductions</vt:lpstr>
      <vt:lpstr>COVID Fatigue</vt:lpstr>
      <vt:lpstr>PowerPoint Presentation</vt:lpstr>
      <vt:lpstr>PowerPoint Presentation</vt:lpstr>
      <vt:lpstr>What have do you know?</vt:lpstr>
      <vt:lpstr>Resources</vt:lpstr>
      <vt:lpstr>PowerPoint Presentation</vt:lpstr>
      <vt:lpstr>Contact Info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Microsoft Office User</cp:lastModifiedBy>
  <cp:revision>15</cp:revision>
  <dcterms:modified xsi:type="dcterms:W3CDTF">2020-11-20T16:22:30Z</dcterms:modified>
  <cp:category/>
</cp:coreProperties>
</file>